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0" r:id="rId14"/>
    <p:sldId id="271" r:id="rId15"/>
    <p:sldId id="272" r:id="rId16"/>
    <p:sldId id="273" r:id="rId17"/>
    <p:sldId id="275" r:id="rId18"/>
    <p:sldId id="274" r:id="rId19"/>
    <p:sldId id="276" r:id="rId20"/>
    <p:sldId id="277" r:id="rId21"/>
    <p:sldId id="278" r:id="rId22"/>
    <p:sldId id="286"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3" d="100"/>
          <a:sy n="73" d="100"/>
        </p:scale>
        <p:origin x="-1296"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E1AB1A99-6792-400F-AF8D-8FCF1263754B}" type="datetimeFigureOut">
              <a:rPr lang="zh-CN" altLang="en-US" smtClean="0"/>
              <a:pPr/>
              <a:t>2015/11/10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97361E7-BC94-4039-A120-47D7B84875D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B1A99-6792-400F-AF8D-8FCF1263754B}" type="datetimeFigureOut">
              <a:rPr lang="zh-CN" altLang="en-US" smtClean="0"/>
              <a:pPr/>
              <a:t>2015/11/10</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361E7-BC94-4039-A120-47D7B84875D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714357"/>
            <a:ext cx="7600976" cy="2500329"/>
          </a:xfrm>
        </p:spPr>
        <p:txBody>
          <a:bodyPr/>
          <a:lstStyle/>
          <a:p>
            <a:r>
              <a:rPr lang="en-US" altLang="zh-CN" b="1" dirty="0" smtClean="0">
                <a:solidFill>
                  <a:schemeClr val="tx2"/>
                </a:solidFill>
              </a:rPr>
              <a:t>《</a:t>
            </a:r>
            <a:r>
              <a:rPr lang="zh-CN" altLang="en-US" b="1" dirty="0" smtClean="0">
                <a:solidFill>
                  <a:schemeClr val="tx2"/>
                </a:solidFill>
              </a:rPr>
              <a:t>英语国家社会与文化入门</a:t>
            </a:r>
            <a:r>
              <a:rPr lang="en-US" altLang="zh-CN" b="1" dirty="0" smtClean="0">
                <a:solidFill>
                  <a:schemeClr val="tx2"/>
                </a:solidFill>
              </a:rPr>
              <a:t>》</a:t>
            </a:r>
            <a:br>
              <a:rPr lang="en-US" altLang="zh-CN" b="1" dirty="0" smtClean="0">
                <a:solidFill>
                  <a:schemeClr val="tx2"/>
                </a:solidFill>
              </a:rPr>
            </a:br>
            <a:r>
              <a:rPr lang="zh-CN" altLang="en-US" b="1" dirty="0" smtClean="0">
                <a:solidFill>
                  <a:schemeClr val="tx2"/>
                </a:solidFill>
              </a:rPr>
              <a:t>（上册）</a:t>
            </a:r>
            <a:endParaRPr lang="zh-CN" altLang="en-US" dirty="0"/>
          </a:p>
        </p:txBody>
      </p:sp>
      <p:sp>
        <p:nvSpPr>
          <p:cNvPr id="3" name="Subtitle 2"/>
          <p:cNvSpPr>
            <a:spLocks noGrp="1"/>
          </p:cNvSpPr>
          <p:nvPr>
            <p:ph type="subTitle" idx="1"/>
          </p:nvPr>
        </p:nvSpPr>
        <p:spPr>
          <a:xfrm>
            <a:off x="928662" y="3071810"/>
            <a:ext cx="7286676" cy="2928958"/>
          </a:xfrm>
        </p:spPr>
        <p:txBody>
          <a:bodyPr>
            <a:normAutofit/>
          </a:bodyPr>
          <a:lstStyle/>
          <a:p>
            <a:r>
              <a:rPr lang="en-US" altLang="zh-CN" sz="3600" dirty="0" smtClean="0">
                <a:solidFill>
                  <a:srgbClr val="FF0000"/>
                </a:solidFill>
                <a:latin typeface="Times New Roman" pitchFamily="18" charset="0"/>
              </a:rPr>
              <a:t>The Society and Culture </a:t>
            </a:r>
          </a:p>
          <a:p>
            <a:r>
              <a:rPr lang="en-US" altLang="zh-CN" sz="3600" dirty="0" smtClean="0">
                <a:solidFill>
                  <a:srgbClr val="FF0000"/>
                </a:solidFill>
                <a:latin typeface="Times New Roman" pitchFamily="18" charset="0"/>
              </a:rPr>
              <a:t>of Major English-Speaking Countries</a:t>
            </a:r>
          </a:p>
          <a:p>
            <a:r>
              <a:rPr lang="en-US" altLang="zh-CN" sz="3600" smtClean="0">
                <a:solidFill>
                  <a:srgbClr val="FF0000"/>
                </a:solidFill>
                <a:latin typeface="Times New Roman" pitchFamily="18" charset="0"/>
              </a:rPr>
              <a:t>An Introduction</a:t>
            </a:r>
            <a:r>
              <a:rPr lang="en-US" altLang="zh-CN" sz="3600" dirty="0" smtClean="0">
                <a:solidFill>
                  <a:srgbClr val="FF0000"/>
                </a:solidFill>
                <a:latin typeface="Times New Roman" pitchFamily="18" charset="0"/>
              </a:rPr>
              <a:t/>
            </a:r>
            <a:br>
              <a:rPr lang="en-US" altLang="zh-CN" sz="3600" dirty="0" smtClean="0">
                <a:solidFill>
                  <a:srgbClr val="FF0000"/>
                </a:solidFill>
                <a:latin typeface="Times New Roman" pitchFamily="18" charset="0"/>
              </a:rPr>
            </a:br>
            <a:r>
              <a:rPr lang="en-US" altLang="zh-CN" sz="3600" dirty="0" smtClean="0">
                <a:solidFill>
                  <a:srgbClr val="FF0000"/>
                </a:solidFill>
                <a:latin typeface="Times New Roman" pitchFamily="18" charset="0"/>
              </a:rPr>
              <a:t>(Book One)</a:t>
            </a:r>
            <a:endParaRPr lang="zh-CN" altLang="en-US" sz="3600" dirty="0" smtClean="0">
              <a:solidFill>
                <a:srgbClr val="FF0000"/>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itchFamily="18" charset="0"/>
              </a:rPr>
              <a:t>The Home Rule Bill</a:t>
            </a:r>
            <a:endParaRPr lang="zh-CN" altLang="en-US" dirty="0"/>
          </a:p>
        </p:txBody>
      </p:sp>
      <p:sp>
        <p:nvSpPr>
          <p:cNvPr id="3" name="Content Placeholder 2"/>
          <p:cNvSpPr>
            <a:spLocks noGrp="1"/>
          </p:cNvSpPr>
          <p:nvPr>
            <p:ph idx="1"/>
          </p:nvPr>
        </p:nvSpPr>
        <p:spPr/>
        <p:txBody>
          <a:bodyPr/>
          <a:lstStyle/>
          <a:p>
            <a:r>
              <a:rPr lang="en-US" altLang="zh-CN" b="0" dirty="0" smtClean="0">
                <a:latin typeface="Times New Roman" pitchFamily="18" charset="0"/>
              </a:rPr>
              <a:t>On 11, April 1912, the Prime Minister introduced the Third Home Rule Bill, allowing more autonomy than its two predecessors.</a:t>
            </a:r>
          </a:p>
          <a:p>
            <a:endParaRPr lang="en-US" altLang="zh-CN" b="0" dirty="0" smtClean="0">
              <a:latin typeface="Times New Roman" pitchFamily="18" charset="0"/>
            </a:endParaRPr>
          </a:p>
          <a:p>
            <a:r>
              <a:rPr lang="en-US" altLang="zh-CN" b="0" dirty="0" smtClean="0">
                <a:latin typeface="Times New Roman" pitchFamily="18" charset="0"/>
              </a:rPr>
              <a:t>The Bill was finally passed in 1914, but the process was overtaken  by the First World War and was suspended for the duration of the war.</a:t>
            </a:r>
            <a:endParaRPr lang="zh-CN" altLang="en-US" b="0" dirty="0" smtClean="0">
              <a:latin typeface="Times New Roman" pitchFamily="18" charset="0"/>
            </a:endParaRP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rPr>
              <a:t>The Home Rule Bill</a:t>
            </a:r>
            <a:endParaRPr lang="zh-CN" altLang="en-US" sz="3200" dirty="0"/>
          </a:p>
        </p:txBody>
      </p:sp>
      <p:pic>
        <p:nvPicPr>
          <p:cNvPr id="4" name="Content Placeholder 3" descr="signing of the solemn league.jpg"/>
          <p:cNvPicPr>
            <a:picLocks noGrp="1" noChangeAspect="1"/>
          </p:cNvPicPr>
          <p:nvPr>
            <p:ph idx="1"/>
          </p:nvPr>
        </p:nvPicPr>
        <p:blipFill>
          <a:blip r:embed="rId2"/>
          <a:stretch>
            <a:fillRect/>
          </a:stretch>
        </p:blipFill>
        <p:spPr>
          <a:xfrm>
            <a:off x="4215944" y="1928802"/>
            <a:ext cx="4428021" cy="3357586"/>
          </a:xfrm>
        </p:spPr>
      </p:pic>
      <p:sp>
        <p:nvSpPr>
          <p:cNvPr id="6" name="Text Placeholder 5"/>
          <p:cNvSpPr>
            <a:spLocks noGrp="1"/>
          </p:cNvSpPr>
          <p:nvPr>
            <p:ph type="body" sz="half" idx="2"/>
          </p:nvPr>
        </p:nvSpPr>
        <p:spPr>
          <a:xfrm>
            <a:off x="457200" y="1428736"/>
            <a:ext cx="3543296" cy="4697427"/>
          </a:xfrm>
        </p:spPr>
        <p:txBody>
          <a:bodyPr/>
          <a:lstStyle/>
          <a:p>
            <a:endParaRPr lang="zh-CN" altLang="en-US" dirty="0"/>
          </a:p>
        </p:txBody>
      </p:sp>
      <p:sp>
        <p:nvSpPr>
          <p:cNvPr id="5" name="Rectangle 4"/>
          <p:cNvSpPr/>
          <p:nvPr/>
        </p:nvSpPr>
        <p:spPr>
          <a:xfrm rot="10800000" flipV="1">
            <a:off x="642910" y="2286943"/>
            <a:ext cx="3071834" cy="2862322"/>
          </a:xfrm>
          <a:prstGeom prst="rect">
            <a:avLst/>
          </a:prstGeom>
        </p:spPr>
        <p:txBody>
          <a:bodyPr wrap="square">
            <a:spAutoFit/>
          </a:bodyPr>
          <a:lstStyle/>
          <a:p>
            <a:r>
              <a:rPr lang="en-US" altLang="zh-CN" b="0" dirty="0" smtClean="0">
                <a:latin typeface="Times New Roman" pitchFamily="18" charset="0"/>
              </a:rPr>
              <a:t>Edward Carson and 470,000 Unionists in the North of Ireland </a:t>
            </a:r>
          </a:p>
          <a:p>
            <a:r>
              <a:rPr lang="en-US" altLang="zh-CN" b="0" dirty="0" smtClean="0">
                <a:latin typeface="Times New Roman" pitchFamily="18" charset="0"/>
              </a:rPr>
              <a:t>signed the Solemn League and Covenant in September,1912. In this document, they declared that they would use any means </a:t>
            </a:r>
          </a:p>
          <a:p>
            <a:r>
              <a:rPr lang="en-US" altLang="zh-CN" b="0" dirty="0" smtClean="0">
                <a:latin typeface="Times New Roman" pitchFamily="18" charset="0"/>
              </a:rPr>
              <a:t>necessary to prevent the introduction of Home Rule in Ireland.  </a:t>
            </a:r>
            <a:endParaRPr lang="en-US" altLang="zh-CN" b="0" dirty="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3600" dirty="0" smtClean="0">
                <a:latin typeface="Times New Roman" pitchFamily="18" charset="0"/>
              </a:rPr>
              <a:t>The Easter Rising of 1916</a:t>
            </a:r>
            <a:endParaRPr lang="zh-CN" altLang="en-US" sz="3600" dirty="0"/>
          </a:p>
        </p:txBody>
      </p:sp>
      <p:sp>
        <p:nvSpPr>
          <p:cNvPr id="6" name="Content Placeholder 5"/>
          <p:cNvSpPr>
            <a:spLocks noGrp="1"/>
          </p:cNvSpPr>
          <p:nvPr>
            <p:ph idx="1"/>
          </p:nvPr>
        </p:nvSpPr>
        <p:spPr>
          <a:xfrm>
            <a:off x="457200" y="2214554"/>
            <a:ext cx="8229600" cy="3911609"/>
          </a:xfrm>
        </p:spPr>
        <p:txBody>
          <a:bodyPr/>
          <a:lstStyle/>
          <a:p>
            <a:pPr>
              <a:buNone/>
            </a:pPr>
            <a:r>
              <a:rPr lang="en-US" altLang="zh-CN" dirty="0" smtClean="0">
                <a:latin typeface="Times New Roman" pitchFamily="18" charset="0"/>
              </a:rPr>
              <a:t>   </a:t>
            </a:r>
            <a:r>
              <a:rPr lang="en-US" altLang="zh-CN" sz="2800" dirty="0" smtClean="0">
                <a:latin typeface="Times New Roman" pitchFamily="18" charset="0"/>
              </a:rPr>
              <a:t>The </a:t>
            </a:r>
            <a:r>
              <a:rPr lang="en-US" altLang="zh-CN" sz="2800" dirty="0">
                <a:latin typeface="Times New Roman" pitchFamily="18" charset="0"/>
              </a:rPr>
              <a:t>Easter Rising of 1916 was the most spectacular event, in which rebels took over Dublin Post Office, forcing the British to take it back by military means. The leaders of the rebellion were executed.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rmAutofit fontScale="90000"/>
          </a:bodyPr>
          <a:lstStyle/>
          <a:p>
            <a:r>
              <a:rPr lang="en-US" altLang="zh-CN" dirty="0" smtClean="0">
                <a:latin typeface="Times New Roman" pitchFamily="18" charset="0"/>
              </a:rPr>
              <a:t/>
            </a:r>
            <a:br>
              <a:rPr lang="en-US" altLang="zh-CN" dirty="0" smtClean="0">
                <a:latin typeface="Times New Roman" pitchFamily="18" charset="0"/>
              </a:rPr>
            </a:br>
            <a:r>
              <a:rPr lang="en-US" altLang="zh-CN" sz="4000" dirty="0" smtClean="0">
                <a:latin typeface="Times New Roman" pitchFamily="18" charset="0"/>
              </a:rPr>
              <a:t>The Easter Rising of 1916</a:t>
            </a:r>
            <a:br>
              <a:rPr lang="en-US" altLang="zh-CN" sz="4000" dirty="0" smtClean="0">
                <a:latin typeface="Times New Roman" pitchFamily="18" charset="0"/>
              </a:rPr>
            </a:br>
            <a:r>
              <a:rPr lang="en-US" altLang="zh-CN" sz="1800" dirty="0" smtClean="0">
                <a:latin typeface="Times New Roman" pitchFamily="18" charset="0"/>
              </a:rPr>
              <a:t>(Below: </a:t>
            </a:r>
            <a:r>
              <a:rPr lang="en-US" altLang="zh-CN" sz="1800" b="0" dirty="0" smtClean="0">
                <a:latin typeface="Times New Roman" pitchFamily="18" charset="0"/>
              </a:rPr>
              <a:t>Damage caused by the Irish Republican Army's armed rebellion </a:t>
            </a:r>
            <a:br>
              <a:rPr lang="en-US" altLang="zh-CN" sz="1800" b="0" dirty="0" smtClean="0">
                <a:latin typeface="Times New Roman" pitchFamily="18" charset="0"/>
              </a:rPr>
            </a:br>
            <a:r>
              <a:rPr lang="en-US" altLang="zh-CN" sz="1800" b="0" dirty="0" smtClean="0">
                <a:latin typeface="Times New Roman" pitchFamily="18" charset="0"/>
              </a:rPr>
              <a:t>against British rule that took place on Easter Day in 1916, in Dublin)</a:t>
            </a:r>
            <a:r>
              <a:rPr lang="zh-CN" altLang="en-US" b="0" dirty="0" smtClean="0">
                <a:latin typeface="Times New Roman" pitchFamily="18" charset="0"/>
              </a:rPr>
              <a:t/>
            </a:r>
            <a:br>
              <a:rPr lang="zh-CN" altLang="en-US" b="0" dirty="0" smtClean="0">
                <a:latin typeface="Times New Roman" pitchFamily="18" charset="0"/>
              </a:rPr>
            </a:br>
            <a:endParaRPr lang="zh-CN" altLang="en-US" dirty="0"/>
          </a:p>
        </p:txBody>
      </p:sp>
      <p:pic>
        <p:nvPicPr>
          <p:cNvPr id="4" name="Content Placeholder 3" descr="easter day.jpg"/>
          <p:cNvPicPr>
            <a:picLocks noGrp="1" noChangeAspect="1"/>
          </p:cNvPicPr>
          <p:nvPr>
            <p:ph idx="1"/>
          </p:nvPr>
        </p:nvPicPr>
        <p:blipFill>
          <a:blip r:embed="rId2"/>
          <a:stretch>
            <a:fillRect/>
          </a:stretch>
        </p:blipFill>
        <p:spPr>
          <a:xfrm>
            <a:off x="1500166" y="1928801"/>
            <a:ext cx="6157275" cy="450059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The Sinn Fein Party</a:t>
            </a:r>
            <a:endParaRPr lang="zh-CN" altLang="en-US" sz="3600" dirty="0"/>
          </a:p>
        </p:txBody>
      </p:sp>
      <p:sp>
        <p:nvSpPr>
          <p:cNvPr id="3" name="Content Placeholder 2"/>
          <p:cNvSpPr>
            <a:spLocks noGrp="1"/>
          </p:cNvSpPr>
          <p:nvPr>
            <p:ph idx="1"/>
          </p:nvPr>
        </p:nvSpPr>
        <p:spPr/>
        <p:txBody>
          <a:bodyPr/>
          <a:lstStyle/>
          <a:p>
            <a:pPr>
              <a:buNone/>
            </a:pPr>
            <a:r>
              <a:rPr lang="en-US" altLang="zh-CN" b="0" dirty="0" smtClean="0">
                <a:latin typeface="Times New Roman" pitchFamily="18" charset="0"/>
              </a:rPr>
              <a:t>   </a:t>
            </a:r>
            <a:r>
              <a:rPr lang="en-US" altLang="zh-CN" sz="2400" b="0" dirty="0" smtClean="0">
                <a:latin typeface="Times New Roman" pitchFamily="18" charset="0"/>
              </a:rPr>
              <a:t>The Sinn Fein Party is an Irish republican political party, founded in 1905 by Arthur Griffith,  and has been associated with the Provisional Irish Republican Army and supported the IRA’ s right to fight. Gerry Adams has been the party President since 1983. Sinn Fein is currently the second-largest party in the Northern Ireland Assembly. </a:t>
            </a:r>
            <a:endParaRPr lang="zh-CN" altLang="en-US" sz="2400" b="0" dirty="0" smtClean="0">
              <a:latin typeface="Times New Roman" pitchFamily="18" charset="0"/>
            </a:endParaRPr>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The Sinn Fein Party</a:t>
            </a:r>
            <a:endParaRPr lang="zh-CN" altLang="en-US" sz="3600" dirty="0"/>
          </a:p>
        </p:txBody>
      </p:sp>
      <p:pic>
        <p:nvPicPr>
          <p:cNvPr id="6" name="Content Placeholder 5" descr="Gerry Adams.jpg"/>
          <p:cNvPicPr>
            <a:picLocks noGrp="1" noChangeAspect="1"/>
          </p:cNvPicPr>
          <p:nvPr>
            <p:ph sz="half" idx="1"/>
          </p:nvPr>
        </p:nvPicPr>
        <p:blipFill>
          <a:blip r:embed="rId2"/>
          <a:stretch>
            <a:fillRect/>
          </a:stretch>
        </p:blipFill>
        <p:spPr>
          <a:xfrm>
            <a:off x="1285852" y="1857364"/>
            <a:ext cx="3000371" cy="4016626"/>
          </a:xfrm>
        </p:spPr>
      </p:pic>
      <p:sp>
        <p:nvSpPr>
          <p:cNvPr id="5" name="Content Placeholder 4"/>
          <p:cNvSpPr>
            <a:spLocks noGrp="1"/>
          </p:cNvSpPr>
          <p:nvPr>
            <p:ph sz="half" idx="2"/>
          </p:nvPr>
        </p:nvSpPr>
        <p:spPr>
          <a:xfrm>
            <a:off x="4572000" y="1857364"/>
            <a:ext cx="4114800" cy="4268799"/>
          </a:xfrm>
        </p:spPr>
        <p:txBody>
          <a:bodyPr/>
          <a:lstStyle/>
          <a:p>
            <a:pPr>
              <a:buNone/>
            </a:pPr>
            <a:r>
              <a:rPr lang="en-US" altLang="zh-CN" b="0" dirty="0" smtClean="0">
                <a:latin typeface="Times New Roman" pitchFamily="18" charset="0"/>
              </a:rPr>
              <a:t>    </a:t>
            </a:r>
            <a:r>
              <a:rPr lang="en-US" altLang="zh-CN" sz="2400" b="0" dirty="0" smtClean="0">
                <a:latin typeface="Times New Roman" pitchFamily="18" charset="0"/>
              </a:rPr>
              <a:t>Sinn Fein leader Gerry Adams (1948- )   is an  Irish republican politician, president of the  Sinn Fein political party.</a:t>
            </a:r>
            <a:endParaRPr lang="zh-CN" altLang="en-US" sz="2400" b="0" dirty="0" smtClean="0">
              <a:latin typeface="Times New Roman" pitchFamily="18" charset="0"/>
            </a:endParaRPr>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The Partition of Ireland in 1921</a:t>
            </a:r>
            <a:endParaRPr lang="zh-CN" altLang="en-US" sz="3600" dirty="0"/>
          </a:p>
        </p:txBody>
      </p:sp>
      <p:sp>
        <p:nvSpPr>
          <p:cNvPr id="3" name="Content Placeholder 2"/>
          <p:cNvSpPr>
            <a:spLocks noGrp="1"/>
          </p:cNvSpPr>
          <p:nvPr>
            <p:ph sz="half" idx="1"/>
          </p:nvPr>
        </p:nvSpPr>
        <p:spPr>
          <a:xfrm>
            <a:off x="457200" y="1643050"/>
            <a:ext cx="3614734" cy="4483113"/>
          </a:xfrm>
        </p:spPr>
        <p:txBody>
          <a:bodyPr>
            <a:normAutofit fontScale="92500"/>
          </a:bodyPr>
          <a:lstStyle/>
          <a:p>
            <a:pPr>
              <a:buNone/>
            </a:pPr>
            <a:r>
              <a:rPr lang="en-US" altLang="zh-CN" b="0" dirty="0" smtClean="0">
                <a:latin typeface="Times New Roman" pitchFamily="18" charset="0"/>
              </a:rPr>
              <a:t>    The partition of Ireland was the division of the island of Ireland into two distinct territories, Northern  Ireland</a:t>
            </a:r>
            <a:r>
              <a:rPr lang="en-US" altLang="zh-CN" b="0" u="sng" dirty="0" smtClean="0">
                <a:latin typeface="Times New Roman" pitchFamily="18" charset="0"/>
              </a:rPr>
              <a:t>,</a:t>
            </a:r>
            <a:r>
              <a:rPr lang="en-US" altLang="zh-CN" b="0" dirty="0" smtClean="0">
                <a:latin typeface="Times New Roman" pitchFamily="18" charset="0"/>
              </a:rPr>
              <a:t> a part of the United Kingdom, and the now Republic of Ireland, an independent </a:t>
            </a:r>
          </a:p>
          <a:p>
            <a:pPr>
              <a:buNone/>
            </a:pPr>
            <a:r>
              <a:rPr lang="en-US" altLang="zh-CN" b="0" dirty="0" smtClean="0">
                <a:latin typeface="Times New Roman" pitchFamily="18" charset="0"/>
              </a:rPr>
              <a:t>    state. </a:t>
            </a:r>
            <a:endParaRPr lang="zh-CN" altLang="en-US" b="0" dirty="0" smtClean="0">
              <a:latin typeface="Times New Roman" pitchFamily="18" charset="0"/>
            </a:endParaRPr>
          </a:p>
          <a:p>
            <a:endParaRPr lang="zh-CN" altLang="en-US" dirty="0"/>
          </a:p>
        </p:txBody>
      </p:sp>
      <p:pic>
        <p:nvPicPr>
          <p:cNvPr id="5" name="Content Placeholder 4" descr="partition of ireland.PNG"/>
          <p:cNvPicPr>
            <a:picLocks noGrp="1" noChangeAspect="1"/>
          </p:cNvPicPr>
          <p:nvPr>
            <p:ph sz="half" idx="2"/>
          </p:nvPr>
        </p:nvPicPr>
        <p:blipFill>
          <a:blip r:embed="rId2"/>
          <a:stretch>
            <a:fillRect/>
          </a:stretch>
        </p:blipFill>
        <p:spPr>
          <a:xfrm>
            <a:off x="4357686" y="1741708"/>
            <a:ext cx="3357564" cy="42732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latin typeface="Times New Roman" pitchFamily="18" charset="0"/>
              </a:rPr>
              <a:t>The Religious Conflicts between the Irish and the British</a:t>
            </a:r>
            <a:endParaRPr lang="zh-CN" altLang="en-US" sz="3600" dirty="0"/>
          </a:p>
        </p:txBody>
      </p:sp>
      <p:pic>
        <p:nvPicPr>
          <p:cNvPr id="5" name="Content Placeholder 4" descr="ireland1972.jpg"/>
          <p:cNvPicPr>
            <a:picLocks noGrp="1" noChangeAspect="1"/>
          </p:cNvPicPr>
          <p:nvPr>
            <p:ph sz="half" idx="1"/>
          </p:nvPr>
        </p:nvPicPr>
        <p:blipFill>
          <a:blip r:embed="rId2"/>
          <a:stretch>
            <a:fillRect/>
          </a:stretch>
        </p:blipFill>
        <p:spPr>
          <a:xfrm>
            <a:off x="457199" y="2000240"/>
            <a:ext cx="5260967" cy="3429024"/>
          </a:xfrm>
        </p:spPr>
      </p:pic>
      <p:sp>
        <p:nvSpPr>
          <p:cNvPr id="4" name="Content Placeholder 3"/>
          <p:cNvSpPr>
            <a:spLocks noGrp="1"/>
          </p:cNvSpPr>
          <p:nvPr>
            <p:ph sz="half" idx="2"/>
          </p:nvPr>
        </p:nvSpPr>
        <p:spPr>
          <a:xfrm>
            <a:off x="5786446" y="1785926"/>
            <a:ext cx="2714644" cy="4340237"/>
          </a:xfrm>
        </p:spPr>
        <p:txBody>
          <a:bodyPr>
            <a:normAutofit fontScale="92500"/>
          </a:bodyPr>
          <a:lstStyle/>
          <a:p>
            <a:pPr>
              <a:buNone/>
            </a:pPr>
            <a:r>
              <a:rPr lang="en-US" altLang="zh-CN" b="0" dirty="0" smtClean="0">
                <a:latin typeface="Times New Roman" pitchFamily="18" charset="0"/>
              </a:rPr>
              <a:t>    </a:t>
            </a:r>
            <a:r>
              <a:rPr lang="en-US" altLang="zh-CN" sz="2600" b="0" dirty="0" smtClean="0">
                <a:latin typeface="Times New Roman" pitchFamily="18" charset="0"/>
              </a:rPr>
              <a:t>Thirteen unarmed protestors were shot dead at the march which was held in the name of Catholic civil rights in Londonderry on January 30, 1972. This is known as </a:t>
            </a:r>
            <a:r>
              <a:rPr lang="en-US" altLang="zh-CN" sz="2400" b="0" dirty="0" smtClean="0">
                <a:latin typeface="Times New Roman" pitchFamily="18" charset="0"/>
              </a:rPr>
              <a:t>Bloody Sunday.</a:t>
            </a:r>
            <a:endParaRPr lang="zh-CN" altLang="en-US"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latin typeface="Times New Roman" pitchFamily="18" charset="0"/>
              </a:rPr>
              <a:t>The Religious Conflicts Between the Irish and the British</a:t>
            </a:r>
            <a:endParaRPr lang="zh-CN" altLang="en-US" sz="3600" dirty="0"/>
          </a:p>
        </p:txBody>
      </p:sp>
      <p:pic>
        <p:nvPicPr>
          <p:cNvPr id="5" name="Content Placeholder 4" descr="Dublin_Riots_06.jpg"/>
          <p:cNvPicPr>
            <a:picLocks noGrp="1" noChangeAspect="1"/>
          </p:cNvPicPr>
          <p:nvPr>
            <p:ph sz="half" idx="1"/>
          </p:nvPr>
        </p:nvPicPr>
        <p:blipFill>
          <a:blip r:embed="rId2"/>
          <a:stretch>
            <a:fillRect/>
          </a:stretch>
        </p:blipFill>
        <p:spPr>
          <a:xfrm>
            <a:off x="518784" y="2232360"/>
            <a:ext cx="4767596" cy="3579364"/>
          </a:xfrm>
        </p:spPr>
      </p:pic>
      <p:sp>
        <p:nvSpPr>
          <p:cNvPr id="4" name="Content Placeholder 3"/>
          <p:cNvSpPr>
            <a:spLocks noGrp="1"/>
          </p:cNvSpPr>
          <p:nvPr>
            <p:ph sz="half" idx="2"/>
          </p:nvPr>
        </p:nvSpPr>
        <p:spPr>
          <a:xfrm>
            <a:off x="5072066" y="2214554"/>
            <a:ext cx="3614734" cy="3911609"/>
          </a:xfrm>
        </p:spPr>
        <p:txBody>
          <a:bodyPr/>
          <a:lstStyle/>
          <a:p>
            <a:pPr>
              <a:buNone/>
            </a:pPr>
            <a:r>
              <a:rPr lang="en-US" altLang="zh-CN" sz="2400" b="0" dirty="0" smtClean="0">
                <a:latin typeface="Times New Roman" pitchFamily="18" charset="0"/>
              </a:rPr>
              <a:t>    The Catholics clashed with the police  when they tried to stop the Protestants’ demonstrations in Dublin on Feb. 25, 2006.</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rPr>
              <a:t>III.  Various Conflicts in Northern Ireland</a:t>
            </a:r>
            <a:endParaRPr lang="zh-CN" altLang="en-US" dirty="0"/>
          </a:p>
        </p:txBody>
      </p:sp>
      <p:sp>
        <p:nvSpPr>
          <p:cNvPr id="5" name="Content Placeholder 4"/>
          <p:cNvSpPr>
            <a:spLocks noGrp="1"/>
          </p:cNvSpPr>
          <p:nvPr>
            <p:ph idx="1"/>
          </p:nvPr>
        </p:nvSpPr>
        <p:spPr/>
        <p:txBody>
          <a:bodyPr/>
          <a:lstStyle/>
          <a:p>
            <a:r>
              <a:rPr lang="en-US" altLang="zh-CN" sz="2800" dirty="0" smtClean="0">
                <a:latin typeface="Times New Roman" pitchFamily="18" charset="0"/>
              </a:rPr>
              <a:t>The Roman Catholics in Northern Ireland starting the Civil Rights Movement by means of marches, speeches and sit-ins in order to get equal rights as Protestants;</a:t>
            </a:r>
          </a:p>
          <a:p>
            <a:r>
              <a:rPr lang="en-US" altLang="zh-CN" sz="2800" dirty="0" smtClean="0">
                <a:latin typeface="Times New Roman" pitchFamily="18" charset="0"/>
              </a:rPr>
              <a:t>Protestants’ counter-demonstrations and their attacks in Catholic areas;</a:t>
            </a:r>
          </a:p>
          <a:p>
            <a:r>
              <a:rPr lang="en-US" altLang="zh-CN" sz="2800" dirty="0" smtClean="0">
                <a:latin typeface="Times New Roman" pitchFamily="18" charset="0"/>
              </a:rPr>
              <a:t>A  campaign of bombing and shooting by the Irish Republican Army (IRA) </a:t>
            </a: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115328" cy="1857388"/>
          </a:xfrm>
        </p:spPr>
        <p:txBody>
          <a:bodyPr>
            <a:normAutofit fontScale="90000"/>
          </a:bodyPr>
          <a:lstStyle/>
          <a:p>
            <a:r>
              <a:rPr lang="en-US" altLang="zh-CN" i="1" dirty="0" smtClean="0">
                <a:latin typeface="Times New Roman" pitchFamily="18" charset="0"/>
              </a:rPr>
              <a:t>The United Kingdom of Great </a:t>
            </a:r>
            <a:r>
              <a:rPr lang="en-US" altLang="zh-CN" i="1" dirty="0" err="1" smtClean="0">
                <a:latin typeface="Times New Roman" pitchFamily="18" charset="0"/>
              </a:rPr>
              <a:t>Britian</a:t>
            </a:r>
            <a:r>
              <a:rPr lang="en-US" altLang="zh-CN" i="1" dirty="0" smtClean="0">
                <a:latin typeface="Times New Roman" pitchFamily="18" charset="0"/>
              </a:rPr>
              <a:t> and Northern Ireland</a:t>
            </a:r>
            <a:br>
              <a:rPr lang="en-US" altLang="zh-CN" i="1" dirty="0" smtClean="0">
                <a:latin typeface="Times New Roman" pitchFamily="18" charset="0"/>
              </a:rPr>
            </a:br>
            <a:r>
              <a:rPr lang="en-US" altLang="zh-CN" sz="3600" dirty="0" smtClean="0">
                <a:latin typeface="Times New Roman" pitchFamily="18" charset="0"/>
              </a:rPr>
              <a:t>Unit 2 A Brief Introduction to the  United Kingdom II</a:t>
            </a:r>
            <a:endParaRPr lang="zh-CN" altLang="en-US" dirty="0"/>
          </a:p>
        </p:txBody>
      </p:sp>
      <p:pic>
        <p:nvPicPr>
          <p:cNvPr id="4" name="Content Placeholder 3" descr="250px-Royal_Coat_of_Arms_of_the_United_Kingdom_svg.png"/>
          <p:cNvPicPr>
            <a:picLocks noGrp="1" noChangeAspect="1"/>
          </p:cNvPicPr>
          <p:nvPr>
            <p:ph idx="1"/>
          </p:nvPr>
        </p:nvPicPr>
        <p:blipFill>
          <a:blip r:embed="rId2"/>
          <a:stretch>
            <a:fillRect/>
          </a:stretch>
        </p:blipFill>
        <p:spPr>
          <a:xfrm>
            <a:off x="2714612" y="2596597"/>
            <a:ext cx="4071966" cy="394166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rPr>
              <a:t>III. Various Conflicts in Northern Ireland</a:t>
            </a:r>
            <a:endParaRPr lang="zh-CN" altLang="en-US" dirty="0"/>
          </a:p>
        </p:txBody>
      </p:sp>
      <p:sp>
        <p:nvSpPr>
          <p:cNvPr id="3" name="Content Placeholder 2"/>
          <p:cNvSpPr>
            <a:spLocks noGrp="1"/>
          </p:cNvSpPr>
          <p:nvPr>
            <p:ph idx="1"/>
          </p:nvPr>
        </p:nvSpPr>
        <p:spPr>
          <a:xfrm>
            <a:off x="500034" y="2071678"/>
            <a:ext cx="8186766" cy="4054485"/>
          </a:xfrm>
        </p:spPr>
        <p:txBody>
          <a:bodyPr>
            <a:normAutofit/>
          </a:bodyPr>
          <a:lstStyle/>
          <a:p>
            <a:pPr>
              <a:lnSpc>
                <a:spcPct val="80000"/>
              </a:lnSpc>
            </a:pPr>
            <a:r>
              <a:rPr lang="en-US" altLang="zh-CN" sz="2800" dirty="0" smtClean="0">
                <a:latin typeface="Times New Roman" pitchFamily="18" charset="0"/>
              </a:rPr>
              <a:t>The British security forces sent to Northern Ireland to restore order;</a:t>
            </a:r>
          </a:p>
          <a:p>
            <a:pPr>
              <a:lnSpc>
                <a:spcPct val="80000"/>
              </a:lnSpc>
            </a:pPr>
            <a:r>
              <a:rPr lang="en-US" altLang="zh-CN" sz="2800" dirty="0" smtClean="0">
                <a:latin typeface="Times New Roman" pitchFamily="18" charset="0"/>
              </a:rPr>
              <a:t>The Protestants setting up their own illegal “paramilitary” groups and taking revenge on Catholics;</a:t>
            </a:r>
          </a:p>
          <a:p>
            <a:pPr>
              <a:lnSpc>
                <a:spcPct val="80000"/>
              </a:lnSpc>
            </a:pPr>
            <a:r>
              <a:rPr lang="en-US" altLang="zh-CN" sz="2800" dirty="0" smtClean="0">
                <a:latin typeface="Times New Roman" pitchFamily="18" charset="0"/>
              </a:rPr>
              <a:t>Power-sharing mechanism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The Irish Republican Army</a:t>
            </a:r>
            <a:endParaRPr lang="zh-CN" altLang="en-US" sz="3600" dirty="0"/>
          </a:p>
        </p:txBody>
      </p:sp>
      <p:sp>
        <p:nvSpPr>
          <p:cNvPr id="4" name="Content Placeholder 3"/>
          <p:cNvSpPr>
            <a:spLocks noGrp="1"/>
          </p:cNvSpPr>
          <p:nvPr>
            <p:ph sz="half" idx="1"/>
          </p:nvPr>
        </p:nvSpPr>
        <p:spPr>
          <a:xfrm>
            <a:off x="500034" y="2071678"/>
            <a:ext cx="3071834" cy="4054485"/>
          </a:xfrm>
        </p:spPr>
        <p:txBody>
          <a:bodyPr>
            <a:normAutofit/>
          </a:bodyPr>
          <a:lstStyle/>
          <a:p>
            <a:pPr>
              <a:buNone/>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a:t>
            </a:r>
            <a:r>
              <a:rPr lang="en-US" sz="2000" dirty="0">
                <a:latin typeface="Times New Roman" pitchFamily="18" charset="0"/>
                <a:cs typeface="Times New Roman" pitchFamily="18" charset="0"/>
              </a:rPr>
              <a:t> Irish Republican Army (IRA) is any of several armed movements </a:t>
            </a:r>
            <a:r>
              <a:rPr lang="en-US" sz="2000" dirty="0" smtClean="0">
                <a:latin typeface="Times New Roman" pitchFamily="18" charset="0"/>
                <a:cs typeface="Times New Roman" pitchFamily="18" charset="0"/>
              </a:rPr>
              <a:t>in Ireland</a:t>
            </a:r>
            <a:r>
              <a:rPr lang="en-US" sz="2000" dirty="0">
                <a:latin typeface="Times New Roman" pitchFamily="18" charset="0"/>
                <a:cs typeface="Times New Roman" pitchFamily="18" charset="0"/>
              </a:rPr>
              <a:t> in the 20th and 21st centuries dedicated </a:t>
            </a:r>
            <a:r>
              <a:rPr lang="en-US" sz="2000" dirty="0" smtClean="0">
                <a:latin typeface="Times New Roman" pitchFamily="18" charset="0"/>
                <a:cs typeface="Times New Roman" pitchFamily="18" charset="0"/>
              </a:rPr>
              <a:t>to Irish republicanism, </a:t>
            </a:r>
            <a:r>
              <a:rPr lang="en-US" sz="2000" dirty="0">
                <a:latin typeface="Times New Roman" pitchFamily="18" charset="0"/>
                <a:cs typeface="Times New Roman" pitchFamily="18" charset="0"/>
              </a:rPr>
              <a:t>the belief that all of Ireland should be an independent republic.</a:t>
            </a:r>
            <a:endParaRPr lang="zh-CN" altLang="en-US" sz="2000" dirty="0">
              <a:latin typeface="Times New Roman" pitchFamily="18" charset="0"/>
              <a:cs typeface="Times New Roman" pitchFamily="18" charset="0"/>
            </a:endParaRPr>
          </a:p>
        </p:txBody>
      </p:sp>
      <p:pic>
        <p:nvPicPr>
          <p:cNvPr id="6" name="Content Placeholder 5" descr="IRA.jpg"/>
          <p:cNvPicPr>
            <a:picLocks noGrp="1" noChangeAspect="1"/>
          </p:cNvPicPr>
          <p:nvPr>
            <p:ph sz="half" idx="2"/>
          </p:nvPr>
        </p:nvPicPr>
        <p:blipFill>
          <a:blip r:embed="rId2"/>
          <a:stretch>
            <a:fillRect/>
          </a:stretch>
        </p:blipFill>
        <p:spPr>
          <a:xfrm>
            <a:off x="3559834" y="1945451"/>
            <a:ext cx="5126967" cy="34123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latin typeface="Times New Roman" pitchFamily="18" charset="0"/>
              </a:rPr>
              <a:t>A  Campaign of Bombing and Shooting by the IRA</a:t>
            </a:r>
            <a:endParaRPr lang="zh-CN" altLang="en-US" sz="3600" dirty="0"/>
          </a:p>
        </p:txBody>
      </p:sp>
      <p:sp>
        <p:nvSpPr>
          <p:cNvPr id="3" name="Content Placeholder 2"/>
          <p:cNvSpPr>
            <a:spLocks noGrp="1"/>
          </p:cNvSpPr>
          <p:nvPr>
            <p:ph sz="half" idx="1"/>
          </p:nvPr>
        </p:nvSpPr>
        <p:spPr>
          <a:xfrm>
            <a:off x="500034" y="2000240"/>
            <a:ext cx="3357586" cy="4125923"/>
          </a:xfrm>
        </p:spPr>
        <p:txBody>
          <a:bodyPr>
            <a:normAutofit/>
          </a:bodyPr>
          <a:lstStyle/>
          <a:p>
            <a:pPr>
              <a:buNone/>
            </a:pPr>
            <a:r>
              <a:rPr lang="en-US" altLang="zh-CN" b="0" dirty="0" smtClean="0">
                <a:latin typeface="Times New Roman" pitchFamily="18" charset="0"/>
              </a:rPr>
              <a:t>    </a:t>
            </a:r>
            <a:r>
              <a:rPr lang="en-US" altLang="zh-CN" sz="2400" b="0" dirty="0" smtClean="0">
                <a:latin typeface="Times New Roman" pitchFamily="18" charset="0"/>
              </a:rPr>
              <a:t>Catholic priest Father Alec Reid administered the last rights to Corporal David </a:t>
            </a:r>
            <a:r>
              <a:rPr lang="en-US" altLang="zh-CN" sz="2400" b="0" dirty="0" err="1" smtClean="0">
                <a:latin typeface="Times New Roman" pitchFamily="18" charset="0"/>
              </a:rPr>
              <a:t>Howes</a:t>
            </a:r>
            <a:r>
              <a:rPr lang="en-US" altLang="zh-CN" sz="2400" b="0" dirty="0" smtClean="0">
                <a:latin typeface="Times New Roman" pitchFamily="18" charset="0"/>
              </a:rPr>
              <a:t>, one of two British soldiers brutally beaten and murdered by the IRA on March 19, 1988.</a:t>
            </a:r>
            <a:endParaRPr lang="zh-CN" altLang="en-US" sz="2400" dirty="0"/>
          </a:p>
        </p:txBody>
      </p:sp>
      <p:pic>
        <p:nvPicPr>
          <p:cNvPr id="5" name="Content Placeholder 4" descr="ira2.jpg"/>
          <p:cNvPicPr>
            <a:picLocks noGrp="1" noChangeAspect="1"/>
          </p:cNvPicPr>
          <p:nvPr>
            <p:ph sz="half" idx="2"/>
          </p:nvPr>
        </p:nvPicPr>
        <p:blipFill>
          <a:blip r:embed="rId2"/>
          <a:stretch>
            <a:fillRect/>
          </a:stretch>
        </p:blipFill>
        <p:spPr>
          <a:xfrm>
            <a:off x="4214810" y="2000240"/>
            <a:ext cx="4038600" cy="37790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a:solidFill>
                  <a:srgbClr val="000000"/>
                </a:solidFill>
                <a:latin typeface="Times New Roman" pitchFamily="18" charset="0"/>
              </a:rPr>
              <a:t>Power-Sharing Mechanism</a:t>
            </a:r>
            <a:endParaRPr lang="zh-CN" altLang="en-US" sz="3600" dirty="0"/>
          </a:p>
        </p:txBody>
      </p:sp>
      <p:sp>
        <p:nvSpPr>
          <p:cNvPr id="5" name="Content Placeholder 4"/>
          <p:cNvSpPr>
            <a:spLocks noGrp="1"/>
          </p:cNvSpPr>
          <p:nvPr>
            <p:ph idx="1"/>
          </p:nvPr>
        </p:nvSpPr>
        <p:spPr/>
        <p:txBody>
          <a:bodyPr/>
          <a:lstStyle/>
          <a:p>
            <a:r>
              <a:rPr lang="en-US" altLang="zh-CN" sz="2800" dirty="0" smtClean="0">
                <a:latin typeface="Times New Roman" pitchFamily="18" charset="0"/>
              </a:rPr>
              <a:t>In 1973, an agreement of Power-Sharing mechanism was  reached allowing the minority Catholic population political influence.</a:t>
            </a:r>
          </a:p>
          <a:p>
            <a:r>
              <a:rPr lang="en-US" altLang="zh-CN" sz="2800" dirty="0" smtClean="0">
                <a:latin typeface="Times New Roman" pitchFamily="18" charset="0"/>
              </a:rPr>
              <a:t>Majority Protestants were outraged and went on strike, eventually leading to the collapse of the power-sharing group.</a:t>
            </a:r>
          </a:p>
          <a:p>
            <a:r>
              <a:rPr lang="en-US" altLang="zh-CN" sz="2800" dirty="0" smtClean="0">
                <a:latin typeface="Times New Roman" pitchFamily="18" charset="0"/>
              </a:rPr>
              <a:t>The Northern Irish parliament was suspended and replaced it with “direct-rule” from London.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439850"/>
          </a:xfrm>
        </p:spPr>
        <p:txBody>
          <a:bodyPr>
            <a:noAutofit/>
          </a:bodyPr>
          <a:lstStyle/>
          <a:p>
            <a:r>
              <a:rPr lang="en-US" altLang="zh-CN" sz="3200" dirty="0" smtClean="0">
                <a:latin typeface="Times New Roman" pitchFamily="18" charset="0"/>
              </a:rPr>
              <a:t>IV. The British and Irish Governments Working</a:t>
            </a:r>
            <a:r>
              <a:rPr lang="en-US" altLang="zh-CN" sz="3200" dirty="0" smtClean="0">
                <a:solidFill>
                  <a:srgbClr val="FF0000"/>
                </a:solidFill>
                <a:latin typeface="Times New Roman" pitchFamily="18" charset="0"/>
              </a:rPr>
              <a:t/>
            </a:r>
            <a:br>
              <a:rPr lang="en-US" altLang="zh-CN" sz="3200" dirty="0" smtClean="0">
                <a:solidFill>
                  <a:srgbClr val="FF0000"/>
                </a:solidFill>
                <a:latin typeface="Times New Roman" pitchFamily="18" charset="0"/>
              </a:rPr>
            </a:br>
            <a:r>
              <a:rPr lang="en-US" altLang="zh-CN" sz="3200" dirty="0" smtClean="0">
                <a:latin typeface="Times New Roman" pitchFamily="18" charset="0"/>
              </a:rPr>
              <a:t>    Together to Find a Solution to the Conflicts</a:t>
            </a:r>
            <a:endParaRPr lang="zh-CN" altLang="en-US" sz="3200" dirty="0"/>
          </a:p>
        </p:txBody>
      </p:sp>
      <p:sp>
        <p:nvSpPr>
          <p:cNvPr id="3" name="Content Placeholder 2"/>
          <p:cNvSpPr>
            <a:spLocks noGrp="1"/>
          </p:cNvSpPr>
          <p:nvPr>
            <p:ph idx="1"/>
          </p:nvPr>
        </p:nvSpPr>
        <p:spPr>
          <a:xfrm>
            <a:off x="500034" y="1857364"/>
            <a:ext cx="8186766" cy="4268799"/>
          </a:xfrm>
        </p:spPr>
        <p:txBody>
          <a:bodyPr/>
          <a:lstStyle/>
          <a:p>
            <a:pPr>
              <a:buFont typeface="Arial" charset="0"/>
              <a:buChar char="•"/>
            </a:pPr>
            <a:r>
              <a:rPr lang="en-US" altLang="zh-CN" b="0" dirty="0" smtClean="0">
                <a:latin typeface="Times New Roman" pitchFamily="18" charset="0"/>
              </a:rPr>
              <a:t>The leaders of Sinn Fein speaking of a twin campaign for union with Ireland,  which was called the policy of “The Bullet and the Ballot Box.”</a:t>
            </a:r>
          </a:p>
          <a:p>
            <a:pPr>
              <a:buFont typeface="Arial" charset="0"/>
              <a:buChar char="•"/>
            </a:pPr>
            <a:r>
              <a:rPr lang="en-US" altLang="zh-CN" b="0" dirty="0" smtClean="0">
                <a:latin typeface="Times New Roman" pitchFamily="18" charset="0"/>
              </a:rPr>
              <a:t>In January1974,the British Prime Minister setting up a power-sharing executives.</a:t>
            </a:r>
          </a:p>
          <a:p>
            <a:pPr>
              <a:buFont typeface="Arial" charset="0"/>
              <a:buChar char="•"/>
            </a:pPr>
            <a:r>
              <a:rPr lang="en-US" altLang="zh-CN" b="0" dirty="0" smtClean="0">
                <a:latin typeface="Times New Roman" pitchFamily="18" charset="0"/>
              </a:rPr>
              <a:t>The Anglo-Irish Agreement that was signed between the two governments in 1985.</a:t>
            </a:r>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rPr>
              <a:t>IV. The British and Irish Governments Working</a:t>
            </a:r>
            <a:r>
              <a:rPr lang="en-US" altLang="zh-CN" sz="3200" dirty="0" smtClean="0">
                <a:solidFill>
                  <a:srgbClr val="FF0000"/>
                </a:solidFill>
                <a:latin typeface="Times New Roman" pitchFamily="18" charset="0"/>
              </a:rPr>
              <a:t/>
            </a:r>
            <a:br>
              <a:rPr lang="en-US" altLang="zh-CN" sz="3200" dirty="0" smtClean="0">
                <a:solidFill>
                  <a:srgbClr val="FF0000"/>
                </a:solidFill>
                <a:latin typeface="Times New Roman" pitchFamily="18" charset="0"/>
              </a:rPr>
            </a:br>
            <a:r>
              <a:rPr lang="en-US" altLang="zh-CN" sz="3200" dirty="0" smtClean="0">
                <a:latin typeface="Times New Roman" pitchFamily="18" charset="0"/>
              </a:rPr>
              <a:t>    Together to Find a Solution to the Conflicts</a:t>
            </a:r>
            <a:endParaRPr lang="zh-CN" altLang="en-US" sz="3200" dirty="0"/>
          </a:p>
        </p:txBody>
      </p:sp>
      <p:sp>
        <p:nvSpPr>
          <p:cNvPr id="3" name="Content Placeholder 2"/>
          <p:cNvSpPr>
            <a:spLocks noGrp="1"/>
          </p:cNvSpPr>
          <p:nvPr>
            <p:ph idx="1"/>
          </p:nvPr>
        </p:nvSpPr>
        <p:spPr/>
        <p:txBody>
          <a:bodyPr/>
          <a:lstStyle/>
          <a:p>
            <a:pPr>
              <a:buFont typeface="Arial" charset="0"/>
              <a:buChar char="•"/>
            </a:pPr>
            <a:r>
              <a:rPr lang="en-US" altLang="zh-CN" dirty="0">
                <a:latin typeface="Times New Roman" pitchFamily="18" charset="0"/>
              </a:rPr>
              <a:t>The Downing Street Declaration was </a:t>
            </a:r>
            <a:r>
              <a:rPr lang="en-US" altLang="zh-CN" dirty="0" smtClean="0">
                <a:latin typeface="Times New Roman" pitchFamily="18" charset="0"/>
              </a:rPr>
              <a:t>issued </a:t>
            </a:r>
            <a:r>
              <a:rPr lang="en-US" altLang="zh-CN" dirty="0">
                <a:latin typeface="Times New Roman" pitchFamily="18" charset="0"/>
              </a:rPr>
              <a:t>by the British and Irish Prime </a:t>
            </a:r>
            <a:r>
              <a:rPr lang="en-US" altLang="zh-CN" dirty="0" smtClean="0">
                <a:latin typeface="Times New Roman" pitchFamily="18" charset="0"/>
              </a:rPr>
              <a:t>Ministers in 1993.</a:t>
            </a:r>
            <a:endParaRPr lang="en-US" altLang="zh-CN" dirty="0">
              <a:solidFill>
                <a:srgbClr val="FF0000"/>
              </a:solidFill>
              <a:latin typeface="Times New Roman" pitchFamily="18" charset="0"/>
            </a:endParaRPr>
          </a:p>
          <a:p>
            <a:pPr>
              <a:buFont typeface="Arial" charset="0"/>
              <a:buChar char="•"/>
            </a:pPr>
            <a:r>
              <a:rPr lang="en-US" altLang="zh-CN" dirty="0">
                <a:latin typeface="Times New Roman" pitchFamily="18" charset="0"/>
              </a:rPr>
              <a:t>The Good Friday Agreement was   </a:t>
            </a:r>
          </a:p>
          <a:p>
            <a:pPr>
              <a:buNone/>
            </a:pPr>
            <a:r>
              <a:rPr lang="en-US" altLang="zh-CN" dirty="0">
                <a:latin typeface="Times New Roman" pitchFamily="18" charset="0"/>
              </a:rPr>
              <a:t>    published </a:t>
            </a:r>
            <a:r>
              <a:rPr lang="en-US" altLang="zh-CN" dirty="0" smtClean="0">
                <a:latin typeface="Times New Roman" pitchFamily="18" charset="0"/>
              </a:rPr>
              <a:t>in </a:t>
            </a:r>
            <a:r>
              <a:rPr lang="en-US" altLang="zh-CN" dirty="0">
                <a:latin typeface="Times New Roman" pitchFamily="18" charset="0"/>
              </a:rPr>
              <a:t>1998.</a:t>
            </a:r>
            <a:endParaRPr lang="en-US" altLang="zh-CN" dirty="0">
              <a:solidFill>
                <a:srgbClr val="FF0000"/>
              </a:solidFill>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600" dirty="0" smtClean="0">
                <a:latin typeface="Times New Roman" pitchFamily="18" charset="0"/>
              </a:rPr>
              <a:t>The Downing Street Declaration</a:t>
            </a:r>
            <a:endParaRPr lang="zh-CN" altLang="en-US" sz="3600" dirty="0"/>
          </a:p>
        </p:txBody>
      </p:sp>
      <p:sp>
        <p:nvSpPr>
          <p:cNvPr id="5" name="Content Placeholder 4"/>
          <p:cNvSpPr>
            <a:spLocks noGrp="1"/>
          </p:cNvSpPr>
          <p:nvPr>
            <p:ph sz="half" idx="1"/>
          </p:nvPr>
        </p:nvSpPr>
        <p:spPr>
          <a:xfrm>
            <a:off x="457200" y="1643050"/>
            <a:ext cx="2971792" cy="4483113"/>
          </a:xfrm>
        </p:spPr>
        <p:txBody>
          <a:bodyPr>
            <a:normAutofit/>
          </a:bodyPr>
          <a:lstStyle/>
          <a:p>
            <a:pPr>
              <a:buNone/>
            </a:pPr>
            <a:r>
              <a:rPr lang="en-US" altLang="zh-CN" dirty="0" smtClean="0">
                <a:latin typeface="Times New Roman" pitchFamily="18" charset="0"/>
              </a:rPr>
              <a:t>    </a:t>
            </a:r>
            <a:r>
              <a:rPr lang="en-US" altLang="zh-CN" sz="2000" dirty="0" smtClean="0">
                <a:latin typeface="Times New Roman" pitchFamily="18" charset="0"/>
              </a:rPr>
              <a:t>The Downing Street Declaration</a:t>
            </a:r>
            <a:r>
              <a:rPr lang="en-US" altLang="zh-CN" sz="2000" b="0" dirty="0" smtClean="0">
                <a:latin typeface="Times New Roman" pitchFamily="18" charset="0"/>
              </a:rPr>
              <a:t> said that Britain had “no selfish or strategic interest” in Northern Ireland and that “it is for the people of Ireland alone, by agreement between the two parts, to decide its future, “to bring about a united Ireland if that is their wish”. (Right: John Major and Albert Reynolds)</a:t>
            </a:r>
            <a:endParaRPr lang="en-US" altLang="zh-CN" sz="2000" b="0" dirty="0">
              <a:latin typeface="Times New Roman" pitchFamily="18" charset="0"/>
            </a:endParaRPr>
          </a:p>
        </p:txBody>
      </p:sp>
      <p:pic>
        <p:nvPicPr>
          <p:cNvPr id="7" name="Content Placeholder 6" descr="Downing street declaration.jpg"/>
          <p:cNvPicPr>
            <a:picLocks noGrp="1" noChangeAspect="1"/>
          </p:cNvPicPr>
          <p:nvPr>
            <p:ph sz="half" idx="2"/>
          </p:nvPr>
        </p:nvPicPr>
        <p:blipFill>
          <a:blip r:embed="rId2"/>
          <a:stretch>
            <a:fillRect/>
          </a:stretch>
        </p:blipFill>
        <p:spPr>
          <a:xfrm>
            <a:off x="3483501" y="2000240"/>
            <a:ext cx="4981636" cy="3357586"/>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The Good Friday Agreement</a:t>
            </a:r>
            <a:endParaRPr lang="zh-CN" altLang="en-US" sz="3600" dirty="0"/>
          </a:p>
        </p:txBody>
      </p:sp>
      <p:pic>
        <p:nvPicPr>
          <p:cNvPr id="5" name="Content Placeholder 4" descr="good-friday.jpg"/>
          <p:cNvPicPr>
            <a:picLocks noGrp="1" noChangeAspect="1"/>
          </p:cNvPicPr>
          <p:nvPr>
            <p:ph sz="half" idx="1"/>
          </p:nvPr>
        </p:nvPicPr>
        <p:blipFill>
          <a:blip r:embed="rId2"/>
          <a:stretch>
            <a:fillRect/>
          </a:stretch>
        </p:blipFill>
        <p:spPr>
          <a:xfrm>
            <a:off x="714348" y="2071678"/>
            <a:ext cx="4747990" cy="3357586"/>
          </a:xfrm>
        </p:spPr>
      </p:pic>
      <p:sp>
        <p:nvSpPr>
          <p:cNvPr id="4" name="Content Placeholder 3"/>
          <p:cNvSpPr>
            <a:spLocks noGrp="1"/>
          </p:cNvSpPr>
          <p:nvPr>
            <p:ph sz="half" idx="2"/>
          </p:nvPr>
        </p:nvSpPr>
        <p:spPr>
          <a:xfrm>
            <a:off x="5500694" y="1714488"/>
            <a:ext cx="3186106" cy="4411675"/>
          </a:xfrm>
        </p:spPr>
        <p:txBody>
          <a:bodyPr/>
          <a:lstStyle/>
          <a:p>
            <a:pPr>
              <a:buNone/>
            </a:pPr>
            <a:r>
              <a:rPr lang="en-US" altLang="zh-CN" b="0" dirty="0" smtClean="0">
                <a:latin typeface="Times New Roman" pitchFamily="18" charset="0"/>
              </a:rPr>
              <a:t>    </a:t>
            </a:r>
            <a:r>
              <a:rPr lang="en-US" altLang="zh-CN" sz="2400" b="0" dirty="0" smtClean="0">
                <a:latin typeface="Times New Roman" pitchFamily="18" charset="0"/>
                <a:cs typeface="Times New Roman" pitchFamily="18" charset="0"/>
              </a:rPr>
              <a:t>The Good Friday Agreement signed on April 10 of 1998 </a:t>
            </a:r>
            <a:r>
              <a:rPr lang="en-US" sz="2400" dirty="0">
                <a:latin typeface="Times New Roman" pitchFamily="18" charset="0"/>
                <a:cs typeface="Times New Roman" pitchFamily="18" charset="0"/>
              </a:rPr>
              <a:t>was a major political development in </a:t>
            </a:r>
            <a:r>
              <a:rPr lang="en-US" sz="2400" dirty="0" smtClean="0">
                <a:latin typeface="Times New Roman" pitchFamily="18" charset="0"/>
                <a:cs typeface="Times New Roman" pitchFamily="18" charset="0"/>
              </a:rPr>
              <a:t>the Northern Ireland peace process of </a:t>
            </a:r>
            <a:r>
              <a:rPr lang="en-US" sz="2400" dirty="0">
                <a:latin typeface="Times New Roman" pitchFamily="18" charset="0"/>
                <a:cs typeface="Times New Roman" pitchFamily="18" charset="0"/>
              </a:rPr>
              <a:t>the 1990s </a:t>
            </a:r>
            <a:r>
              <a:rPr lang="en-US" sz="2400" dirty="0" smtClean="0">
                <a:latin typeface="Times New Roman" pitchFamily="18" charset="0"/>
                <a:cs typeface="Times New Roman" pitchFamily="18" charset="0"/>
              </a:rPr>
              <a:t>and </a:t>
            </a:r>
            <a:r>
              <a:rPr lang="en-US" altLang="zh-CN" sz="2400" b="0" dirty="0" smtClean="0">
                <a:latin typeface="Times New Roman" pitchFamily="18" charset="0"/>
                <a:cs typeface="Times New Roman" pitchFamily="18" charset="0"/>
              </a:rPr>
              <a:t>paved the way for devolution and power-sharing.</a:t>
            </a:r>
            <a:endParaRPr lang="zh-CN" altLang="en-US" sz="24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rPr>
              <a:t>Questions for Discussion</a:t>
            </a:r>
            <a:endParaRPr lang="zh-CN" altLang="en-US" sz="4000" dirty="0"/>
          </a:p>
        </p:txBody>
      </p:sp>
      <p:sp>
        <p:nvSpPr>
          <p:cNvPr id="5" name="Content Placeholder 4"/>
          <p:cNvSpPr>
            <a:spLocks noGrp="1"/>
          </p:cNvSpPr>
          <p:nvPr>
            <p:ph idx="1"/>
          </p:nvPr>
        </p:nvSpPr>
        <p:spPr/>
        <p:txBody>
          <a:bodyPr>
            <a:normAutofit fontScale="92500" lnSpcReduction="10000"/>
          </a:bodyPr>
          <a:lstStyle/>
          <a:p>
            <a:r>
              <a:rPr lang="en-US" altLang="zh-CN" dirty="0" smtClean="0"/>
              <a:t> </a:t>
            </a:r>
            <a:r>
              <a:rPr lang="en-US" altLang="zh-CN" dirty="0" smtClean="0">
                <a:latin typeface="Times New Roman" pitchFamily="18" charset="0"/>
              </a:rPr>
              <a:t>A. What is the political problem in Northern Ireland? </a:t>
            </a:r>
          </a:p>
          <a:p>
            <a:r>
              <a:rPr lang="en-US" altLang="zh-CN" dirty="0" smtClean="0">
                <a:latin typeface="Times New Roman" pitchFamily="18" charset="0"/>
              </a:rPr>
              <a:t>B. What are some of the factors in Irish and English history that affect the situation in Northern Ireland?</a:t>
            </a:r>
            <a:endParaRPr lang="zh-CN" altLang="en-US" dirty="0" smtClean="0">
              <a:latin typeface="Times New Roman" pitchFamily="18" charset="0"/>
            </a:endParaRPr>
          </a:p>
          <a:p>
            <a:r>
              <a:rPr lang="en-US" altLang="zh-CN" dirty="0" smtClean="0">
                <a:latin typeface="Times New Roman" pitchFamily="18" charset="0"/>
              </a:rPr>
              <a:t>C. What measures have the Irish and British Governments taken to solve the political problem in Northern Ireland?</a:t>
            </a:r>
          </a:p>
          <a:p>
            <a:r>
              <a:rPr lang="en-US" altLang="zh-CN" dirty="0" smtClean="0">
                <a:latin typeface="Times New Roman" pitchFamily="18" charset="0"/>
              </a:rPr>
              <a:t>D. What do you think should be the right solution to the political problem in Northern Ireland?</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857232"/>
            <a:ext cx="8115328" cy="1785950"/>
          </a:xfrm>
        </p:spPr>
        <p:txBody>
          <a:bodyPr/>
          <a:lstStyle/>
          <a:p>
            <a:r>
              <a:rPr lang="en-US" altLang="zh-CN" dirty="0" smtClean="0">
                <a:latin typeface="Times New Roman" pitchFamily="18" charset="0"/>
              </a:rPr>
              <a:t>The End</a:t>
            </a:r>
            <a:r>
              <a:rPr lang="en-US" altLang="zh-CN" dirty="0" smtClean="0">
                <a:latin typeface="Imprint MT Shadow" pitchFamily="82" charset="0"/>
              </a:rPr>
              <a:t> </a:t>
            </a:r>
            <a:endParaRPr lang="zh-CN" altLang="en-US" dirty="0"/>
          </a:p>
        </p:txBody>
      </p:sp>
      <p:sp>
        <p:nvSpPr>
          <p:cNvPr id="3" name="Content Placeholder 2"/>
          <p:cNvSpPr>
            <a:spLocks noGrp="1"/>
          </p:cNvSpPr>
          <p:nvPr>
            <p:ph idx="1"/>
          </p:nvPr>
        </p:nvSpPr>
        <p:spPr>
          <a:xfrm>
            <a:off x="642910" y="2214554"/>
            <a:ext cx="8043890" cy="3911609"/>
          </a:xfrm>
        </p:spPr>
        <p:txBody>
          <a:bodyPr/>
          <a:lstStyle/>
          <a:p>
            <a:pPr algn="ctr">
              <a:buNone/>
            </a:pPr>
            <a:endParaRPr lang="en-US" altLang="zh-CN" b="1" dirty="0" smtClean="0">
              <a:latin typeface="宋体" charset="-122"/>
            </a:endParaRPr>
          </a:p>
          <a:p>
            <a:pPr algn="ctr">
              <a:buNone/>
            </a:pPr>
            <a:endParaRPr lang="en-US" altLang="zh-CN" b="1" dirty="0">
              <a:latin typeface="宋体" charset="-122"/>
            </a:endParaRPr>
          </a:p>
          <a:p>
            <a:pPr algn="ctr">
              <a:buNone/>
            </a:pPr>
            <a:r>
              <a:rPr lang="zh-CN" altLang="en-US" sz="3600" b="1" dirty="0" smtClean="0">
                <a:latin typeface="宋体" charset="-122"/>
              </a:rPr>
              <a:t>高等教育出版社</a:t>
            </a:r>
            <a:endParaRPr lang="en-US" altLang="zh-CN" sz="3600" b="1" dirty="0" smtClean="0">
              <a:latin typeface="宋体" charset="-122"/>
            </a:endParaRPr>
          </a:p>
          <a:p>
            <a:pPr algn="ctr">
              <a:buNone/>
            </a:pPr>
            <a:endParaRPr lang="en-US" altLang="zh-CN" sz="3600" dirty="0" smtClean="0">
              <a:latin typeface="宋体" charset="-122"/>
            </a:endParaRPr>
          </a:p>
          <a:p>
            <a:pPr algn="ctr">
              <a:buNone/>
            </a:pPr>
            <a:r>
              <a:rPr lang="en-US" altLang="zh-CN" sz="3600" b="1" dirty="0" smtClean="0">
                <a:latin typeface="宋体" charset="-122"/>
              </a:rPr>
              <a:t>2015</a:t>
            </a:r>
            <a:endParaRPr lang="zh-CN" altLang="en-US" sz="3600" b="1" dirty="0" smtClean="0">
              <a:latin typeface="宋体"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itchFamily="18" charset="0"/>
              </a:rPr>
              <a:t>Quiz</a:t>
            </a:r>
            <a:endParaRPr lang="zh-CN" altLang="en-US" dirty="0"/>
          </a:p>
        </p:txBody>
      </p:sp>
      <p:sp>
        <p:nvSpPr>
          <p:cNvPr id="3" name="Content Placeholder 2"/>
          <p:cNvSpPr>
            <a:spLocks noGrp="1"/>
          </p:cNvSpPr>
          <p:nvPr>
            <p:ph idx="1"/>
          </p:nvPr>
        </p:nvSpPr>
        <p:spPr/>
        <p:txBody>
          <a:bodyPr/>
          <a:lstStyle/>
          <a:p>
            <a:pPr>
              <a:buNone/>
            </a:pPr>
            <a:r>
              <a:rPr lang="en-US" altLang="zh-CN" dirty="0" smtClean="0">
                <a:latin typeface="Times New Roman" pitchFamily="18" charset="0"/>
              </a:rPr>
              <a:t>Give the English and a brief explanation for the </a:t>
            </a:r>
          </a:p>
          <a:p>
            <a:pPr>
              <a:buNone/>
            </a:pPr>
            <a:r>
              <a:rPr lang="en-US" altLang="zh-CN" dirty="0" smtClean="0">
                <a:latin typeface="Times New Roman" pitchFamily="18" charset="0"/>
              </a:rPr>
              <a:t> following:</a:t>
            </a:r>
            <a:endParaRPr lang="zh-CN" altLang="en-US" dirty="0" smtClean="0">
              <a:latin typeface="Times New Roman" pitchFamily="18" charset="0"/>
            </a:endParaRPr>
          </a:p>
          <a:p>
            <a:r>
              <a:rPr lang="zh-CN" altLang="en-US" dirty="0" smtClean="0"/>
              <a:t>爱尔兰共和军</a:t>
            </a:r>
          </a:p>
          <a:p>
            <a:r>
              <a:rPr lang="zh-CN" altLang="en-US" dirty="0" smtClean="0"/>
              <a:t>北爱和平协议</a:t>
            </a:r>
            <a:endParaRPr lang="en-US" altLang="zh-CN" dirty="0" smtClean="0"/>
          </a:p>
          <a:p>
            <a:r>
              <a:rPr lang="zh-CN" altLang="en-US" dirty="0" smtClean="0"/>
              <a:t>复活节起义</a:t>
            </a:r>
          </a:p>
          <a:p>
            <a:r>
              <a:rPr lang="zh-CN" altLang="en-US" dirty="0" smtClean="0"/>
              <a:t>新芬党</a:t>
            </a:r>
          </a:p>
          <a:p>
            <a:r>
              <a:rPr lang="zh-CN" altLang="en-US" dirty="0" smtClean="0"/>
              <a:t>自治法案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itchFamily="18" charset="0"/>
              </a:rPr>
              <a:t>Focal Points</a:t>
            </a:r>
            <a:endParaRPr lang="zh-CN" altLang="en-US" dirty="0"/>
          </a:p>
        </p:txBody>
      </p:sp>
      <p:sp>
        <p:nvSpPr>
          <p:cNvPr id="3" name="Content Placeholder 2"/>
          <p:cNvSpPr>
            <a:spLocks noGrp="1"/>
          </p:cNvSpPr>
          <p:nvPr>
            <p:ph idx="1"/>
          </p:nvPr>
        </p:nvSpPr>
        <p:spPr>
          <a:xfrm>
            <a:off x="457200" y="1500174"/>
            <a:ext cx="8229600" cy="4625989"/>
          </a:xfrm>
        </p:spPr>
        <p:txBody>
          <a:bodyPr>
            <a:normAutofit fontScale="92500" lnSpcReduction="10000"/>
          </a:bodyPr>
          <a:lstStyle/>
          <a:p>
            <a:pPr>
              <a:lnSpc>
                <a:spcPct val="80000"/>
              </a:lnSpc>
            </a:pPr>
            <a:r>
              <a:rPr lang="en-US" altLang="zh-CN" dirty="0" smtClean="0">
                <a:latin typeface="Times New Roman" pitchFamily="18" charset="0"/>
              </a:rPr>
              <a:t>A brief introduction to Northern Ireland</a:t>
            </a:r>
            <a:endParaRPr lang="zh-CN" altLang="en-US" dirty="0" smtClean="0">
              <a:latin typeface="Times New Roman" pitchFamily="18" charset="0"/>
            </a:endParaRPr>
          </a:p>
          <a:p>
            <a:pPr>
              <a:lnSpc>
                <a:spcPct val="80000"/>
              </a:lnSpc>
            </a:pPr>
            <a:r>
              <a:rPr lang="en-US" altLang="zh-CN" dirty="0" smtClean="0">
                <a:latin typeface="Times New Roman" pitchFamily="18" charset="0"/>
              </a:rPr>
              <a:t>The colonial history of Ireland</a:t>
            </a:r>
            <a:endParaRPr lang="zh-CN" altLang="en-US" dirty="0" smtClean="0">
              <a:latin typeface="Times New Roman" pitchFamily="18" charset="0"/>
            </a:endParaRPr>
          </a:p>
          <a:p>
            <a:pPr>
              <a:lnSpc>
                <a:spcPct val="80000"/>
              </a:lnSpc>
              <a:buNone/>
            </a:pPr>
            <a:r>
              <a:rPr lang="en-US" altLang="zh-CN" dirty="0" smtClean="0">
                <a:latin typeface="Times New Roman" pitchFamily="18" charset="0"/>
              </a:rPr>
              <a:t>     -The Home Rule Bill</a:t>
            </a:r>
            <a:endParaRPr lang="zh-CN" altLang="en-US" dirty="0" smtClean="0">
              <a:latin typeface="Times New Roman" pitchFamily="18" charset="0"/>
            </a:endParaRPr>
          </a:p>
          <a:p>
            <a:pPr>
              <a:lnSpc>
                <a:spcPct val="80000"/>
              </a:lnSpc>
              <a:buNone/>
            </a:pPr>
            <a:r>
              <a:rPr lang="en-US" altLang="zh-CN" dirty="0" smtClean="0">
                <a:latin typeface="Times New Roman" pitchFamily="18" charset="0"/>
              </a:rPr>
              <a:t>     -The Easter Rising of 1916</a:t>
            </a:r>
          </a:p>
          <a:p>
            <a:pPr>
              <a:lnSpc>
                <a:spcPct val="80000"/>
              </a:lnSpc>
              <a:buNone/>
            </a:pPr>
            <a:r>
              <a:rPr lang="en-US" altLang="zh-CN" dirty="0" smtClean="0">
                <a:latin typeface="Times New Roman" pitchFamily="18" charset="0"/>
              </a:rPr>
              <a:t>     -The religious conflicts between the Irish and British</a:t>
            </a:r>
          </a:p>
          <a:p>
            <a:pPr>
              <a:lnSpc>
                <a:spcPct val="80000"/>
              </a:lnSpc>
            </a:pPr>
            <a:r>
              <a:rPr lang="en-US" altLang="zh-CN" dirty="0" smtClean="0">
                <a:latin typeface="Times New Roman" pitchFamily="18" charset="0"/>
              </a:rPr>
              <a:t>Various conflicts in Northern Ireland</a:t>
            </a:r>
          </a:p>
          <a:p>
            <a:pPr>
              <a:lnSpc>
                <a:spcPct val="80000"/>
              </a:lnSpc>
            </a:pPr>
            <a:r>
              <a:rPr lang="en-US" altLang="zh-CN" dirty="0" smtClean="0">
                <a:latin typeface="Times New Roman" pitchFamily="18" charset="0"/>
              </a:rPr>
              <a:t>The British and Irish governments working together to find a practical solution to the conflicts in Northern Ireland</a:t>
            </a:r>
          </a:p>
          <a:p>
            <a:pPr>
              <a:lnSpc>
                <a:spcPct val="80000"/>
              </a:lnSpc>
              <a:buNone/>
            </a:pPr>
            <a:r>
              <a:rPr lang="en-US" altLang="zh-CN" dirty="0" smtClean="0"/>
              <a:t>    </a:t>
            </a: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rPr>
              <a:t>The Unit Is Divided into Four  Sections</a:t>
            </a:r>
            <a:endParaRPr lang="zh-CN" altLang="en-US" dirty="0"/>
          </a:p>
        </p:txBody>
      </p:sp>
      <p:sp>
        <p:nvSpPr>
          <p:cNvPr id="3" name="Content Placeholder 2"/>
          <p:cNvSpPr>
            <a:spLocks noGrp="1"/>
          </p:cNvSpPr>
          <p:nvPr>
            <p:ph idx="1"/>
          </p:nvPr>
        </p:nvSpPr>
        <p:spPr/>
        <p:txBody>
          <a:bodyPr/>
          <a:lstStyle/>
          <a:p>
            <a:pPr marL="812800" indent="-812800">
              <a:buNone/>
            </a:pPr>
            <a:r>
              <a:rPr lang="en-US" altLang="zh-CN" dirty="0" smtClean="0">
                <a:latin typeface="Times New Roman" pitchFamily="18" charset="0"/>
              </a:rPr>
              <a:t>I.   A Brief Introduction  to Northern Ireland</a:t>
            </a:r>
          </a:p>
          <a:p>
            <a:pPr marL="812800" indent="-812800">
              <a:buNone/>
            </a:pPr>
            <a:r>
              <a:rPr lang="en-US" altLang="zh-CN" dirty="0" smtClean="0">
                <a:latin typeface="Times New Roman" pitchFamily="18" charset="0"/>
              </a:rPr>
              <a:t>II.  The Colonial History of Ireland</a:t>
            </a:r>
          </a:p>
          <a:p>
            <a:pPr marL="812800" indent="-812800">
              <a:buNone/>
            </a:pPr>
            <a:r>
              <a:rPr lang="en-US" altLang="zh-CN" dirty="0" smtClean="0">
                <a:latin typeface="Times New Roman" pitchFamily="18" charset="0"/>
              </a:rPr>
              <a:t>III. Various Conflicts </a:t>
            </a:r>
            <a:r>
              <a:rPr lang="en-US" altLang="zh-CN" dirty="0" smtClean="0">
                <a:solidFill>
                  <a:srgbClr val="FF0000"/>
                </a:solidFill>
                <a:latin typeface="Times New Roman" pitchFamily="18" charset="0"/>
              </a:rPr>
              <a:t> </a:t>
            </a:r>
            <a:r>
              <a:rPr lang="en-US" altLang="zh-CN" dirty="0" smtClean="0">
                <a:latin typeface="Times New Roman" pitchFamily="18" charset="0"/>
              </a:rPr>
              <a:t>in Northern  Ireland </a:t>
            </a:r>
          </a:p>
          <a:p>
            <a:pPr marL="812800" indent="-812800">
              <a:buNone/>
            </a:pPr>
            <a:r>
              <a:rPr lang="en-US" altLang="zh-CN" dirty="0" smtClean="0">
                <a:latin typeface="Times New Roman" pitchFamily="18" charset="0"/>
              </a:rPr>
              <a:t>IV. The British and Irish Governments Working</a:t>
            </a:r>
            <a:r>
              <a:rPr lang="en-US" altLang="zh-CN" dirty="0" smtClean="0">
                <a:solidFill>
                  <a:srgbClr val="FF0000"/>
                </a:solidFill>
                <a:latin typeface="Times New Roman" pitchFamily="18" charset="0"/>
              </a:rPr>
              <a:t> </a:t>
            </a:r>
            <a:endParaRPr lang="en-US" altLang="zh-CN" dirty="0" smtClean="0">
              <a:latin typeface="Times New Roman" pitchFamily="18" charset="0"/>
            </a:endParaRPr>
          </a:p>
          <a:p>
            <a:pPr marL="812800" indent="-812800">
              <a:buNone/>
            </a:pPr>
            <a:r>
              <a:rPr lang="en-US" altLang="zh-CN" dirty="0" smtClean="0">
                <a:latin typeface="Times New Roman" pitchFamily="18" charset="0"/>
              </a:rPr>
              <a:t>      Together to Find a Solution to the </a:t>
            </a:r>
          </a:p>
          <a:p>
            <a:pPr marL="812800" indent="-812800">
              <a:buNone/>
            </a:pPr>
            <a:r>
              <a:rPr lang="en-US" altLang="zh-CN" dirty="0" smtClean="0">
                <a:latin typeface="Times New Roman" pitchFamily="18" charset="0"/>
              </a:rPr>
              <a:t>      Conflicts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rPr>
              <a:t>I. A Brief Introduction to Northern Ireland</a:t>
            </a:r>
            <a:endParaRPr lang="zh-CN" altLang="en-US" dirty="0"/>
          </a:p>
        </p:txBody>
      </p:sp>
      <p:sp>
        <p:nvSpPr>
          <p:cNvPr id="3" name="Content Placeholder 2"/>
          <p:cNvSpPr>
            <a:spLocks noGrp="1"/>
          </p:cNvSpPr>
          <p:nvPr>
            <p:ph idx="1"/>
          </p:nvPr>
        </p:nvSpPr>
        <p:spPr/>
        <p:txBody>
          <a:bodyPr/>
          <a:lstStyle/>
          <a:p>
            <a:r>
              <a:rPr lang="en-US" altLang="zh-CN" dirty="0" smtClean="0">
                <a:latin typeface="Times New Roman" pitchFamily="18" charset="0"/>
              </a:rPr>
              <a:t>Northern Ireland (often called Ulster ): the smallest of the four nations;</a:t>
            </a:r>
            <a:endParaRPr lang="en-US" altLang="zh-CN" dirty="0" smtClean="0">
              <a:solidFill>
                <a:srgbClr val="FF0000"/>
              </a:solidFill>
              <a:latin typeface="Times New Roman" pitchFamily="18" charset="0"/>
            </a:endParaRPr>
          </a:p>
          <a:p>
            <a:r>
              <a:rPr lang="en-US" altLang="zh-CN" dirty="0" smtClean="0">
                <a:latin typeface="Times New Roman" pitchFamily="18" charset="0"/>
              </a:rPr>
              <a:t>Mostly rural with low hills and a rugged coastline;</a:t>
            </a:r>
            <a:endParaRPr lang="en-US" altLang="zh-CN" dirty="0" smtClean="0">
              <a:solidFill>
                <a:srgbClr val="FF0000"/>
              </a:solidFill>
              <a:latin typeface="Times New Roman" pitchFamily="18" charset="0"/>
            </a:endParaRPr>
          </a:p>
          <a:p>
            <a:r>
              <a:rPr lang="en-US" altLang="zh-CN" dirty="0" smtClean="0">
                <a:latin typeface="Times New Roman" pitchFamily="18" charset="0"/>
              </a:rPr>
              <a:t>Active and  rich cultural life;</a:t>
            </a:r>
            <a:endParaRPr lang="en-US" altLang="zh-CN" dirty="0" smtClean="0">
              <a:solidFill>
                <a:srgbClr val="FF0000"/>
              </a:solidFill>
              <a:latin typeface="Times New Roman" pitchFamily="18" charset="0"/>
            </a:endParaRPr>
          </a:p>
          <a:p>
            <a:r>
              <a:rPr lang="en-US" altLang="zh-CN" dirty="0" smtClean="0">
                <a:latin typeface="Times New Roman" pitchFamily="18" charset="0"/>
              </a:rPr>
              <a:t>Living standards comparatively low and crime  also very low;</a:t>
            </a:r>
          </a:p>
          <a:p>
            <a:r>
              <a:rPr lang="en-US" altLang="zh-CN" dirty="0" smtClean="0">
                <a:latin typeface="Times New Roman" pitchFamily="18" charset="0"/>
              </a:rPr>
              <a:t>Some trouble in its economy.</a:t>
            </a:r>
            <a:endParaRPr lang="en-US" altLang="zh-CN" dirty="0" smtClean="0">
              <a:solidFill>
                <a:srgbClr val="FF0000"/>
              </a:solidFill>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normAutofit fontScale="90000"/>
          </a:bodyPr>
          <a:lstStyle/>
          <a:p>
            <a:pPr algn="l" eaLnBrk="1" hangingPunct="1"/>
            <a:r>
              <a:rPr lang="en-US" altLang="zh-CN" sz="4000" smtClean="0"/>
              <a:t> </a:t>
            </a:r>
            <a:r>
              <a:rPr lang="en-US" altLang="zh-CN" sz="3200" smtClean="0">
                <a:latin typeface="Times New Roman" pitchFamily="18" charset="0"/>
              </a:rPr>
              <a:t>A Brief Introduction to Northern Ireland</a:t>
            </a:r>
            <a:br>
              <a:rPr lang="en-US" altLang="zh-CN" sz="3200" smtClean="0">
                <a:latin typeface="Times New Roman" pitchFamily="18" charset="0"/>
              </a:rPr>
            </a:br>
            <a:r>
              <a:rPr lang="en-US" altLang="zh-CN" sz="2000" smtClean="0">
                <a:latin typeface="Times New Roman" pitchFamily="18" charset="0"/>
              </a:rPr>
              <a:t>Left: Map of the United Kingdom of Great Britain and Northern Ireland</a:t>
            </a:r>
            <a:br>
              <a:rPr lang="en-US" altLang="zh-CN" sz="2000" smtClean="0">
                <a:latin typeface="Times New Roman" pitchFamily="18" charset="0"/>
              </a:rPr>
            </a:br>
            <a:r>
              <a:rPr lang="en-US" altLang="zh-CN" sz="2000" smtClean="0">
                <a:latin typeface="Times New Roman" pitchFamily="18" charset="0"/>
              </a:rPr>
              <a:t>Right: map of Northern Ireland </a:t>
            </a:r>
            <a:endParaRPr lang="zh-CN" altLang="en-US" sz="3200" smtClean="0">
              <a:latin typeface="Times New Roman" pitchFamily="18" charset="0"/>
            </a:endParaRPr>
          </a:p>
        </p:txBody>
      </p:sp>
      <p:sp>
        <p:nvSpPr>
          <p:cNvPr id="8195" name="内容占位符 3"/>
          <p:cNvSpPr>
            <a:spLocks noGrp="1"/>
          </p:cNvSpPr>
          <p:nvPr>
            <p:ph sz="half" idx="1"/>
          </p:nvPr>
        </p:nvSpPr>
        <p:spPr/>
        <p:txBody>
          <a:bodyPr/>
          <a:lstStyle/>
          <a:p>
            <a:endParaRPr lang="zh-CN" altLang="en-US" smtClean="0"/>
          </a:p>
        </p:txBody>
      </p:sp>
      <p:pic>
        <p:nvPicPr>
          <p:cNvPr id="8196" name="内容占位符 5" descr="map of northern ireland.gif"/>
          <p:cNvPicPr>
            <a:picLocks noGrp="1" noChangeAspect="1"/>
          </p:cNvPicPr>
          <p:nvPr>
            <p:ph sz="half" idx="2"/>
          </p:nvPr>
        </p:nvPicPr>
        <p:blipFill>
          <a:blip r:embed="rId2"/>
          <a:srcRect/>
          <a:stretch>
            <a:fillRect/>
          </a:stretch>
        </p:blipFill>
        <p:spPr>
          <a:xfrm>
            <a:off x="4645025" y="2168525"/>
            <a:ext cx="4141788" cy="2938463"/>
          </a:xfrm>
        </p:spPr>
      </p:pic>
      <p:pic>
        <p:nvPicPr>
          <p:cNvPr id="8197" name="Picture 3" descr="8304717"/>
          <p:cNvPicPr>
            <a:picLocks noChangeAspect="1" noChangeArrowheads="1"/>
          </p:cNvPicPr>
          <p:nvPr/>
        </p:nvPicPr>
        <p:blipFill>
          <a:blip r:embed="rId3"/>
          <a:srcRect/>
          <a:stretch>
            <a:fillRect/>
          </a:stretch>
        </p:blipFill>
        <p:spPr bwMode="auto">
          <a:xfrm>
            <a:off x="500034" y="1643050"/>
            <a:ext cx="3527425" cy="4594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4"/>
          <p:cNvSpPr>
            <a:spLocks noGrp="1"/>
          </p:cNvSpPr>
          <p:nvPr>
            <p:ph type="title"/>
          </p:nvPr>
        </p:nvSpPr>
        <p:spPr/>
        <p:txBody>
          <a:bodyPr/>
          <a:lstStyle/>
          <a:p>
            <a:r>
              <a:rPr lang="en-US" altLang="zh-CN" sz="3600" smtClean="0">
                <a:latin typeface="Times New Roman" pitchFamily="18" charset="0"/>
                <a:cs typeface="Times New Roman" pitchFamily="18" charset="0"/>
              </a:rPr>
              <a:t>I. A Brief Introduction to Northern Ireland</a:t>
            </a:r>
            <a:endParaRPr lang="zh-CN" altLang="en-US" sz="3600" smtClean="0">
              <a:latin typeface="Times New Roman" pitchFamily="18" charset="0"/>
              <a:cs typeface="Times New Roman" pitchFamily="18" charset="0"/>
            </a:endParaRPr>
          </a:p>
        </p:txBody>
      </p:sp>
      <p:sp>
        <p:nvSpPr>
          <p:cNvPr id="9219" name="文本占位符 6"/>
          <p:cNvSpPr>
            <a:spLocks noGrp="1"/>
          </p:cNvSpPr>
          <p:nvPr>
            <p:ph type="body" idx="1"/>
          </p:nvPr>
        </p:nvSpPr>
        <p:spPr>
          <a:xfrm>
            <a:off x="357188" y="1214438"/>
            <a:ext cx="4140200" cy="571500"/>
          </a:xfrm>
        </p:spPr>
        <p:txBody>
          <a:bodyPr/>
          <a:lstStyle/>
          <a:p>
            <a:r>
              <a:rPr lang="en-US" altLang="zh-CN" sz="2000" b="0" smtClean="0">
                <a:latin typeface="Times New Roman" pitchFamily="18" charset="0"/>
                <a:cs typeface="Times New Roman" pitchFamily="18" charset="0"/>
              </a:rPr>
              <a:t>  Belfast, old and new</a:t>
            </a:r>
            <a:endParaRPr lang="zh-CN" altLang="en-US" sz="2000" b="0" smtClean="0">
              <a:latin typeface="Times New Roman" pitchFamily="18" charset="0"/>
              <a:cs typeface="Times New Roman" pitchFamily="18" charset="0"/>
            </a:endParaRPr>
          </a:p>
        </p:txBody>
      </p:sp>
      <p:pic>
        <p:nvPicPr>
          <p:cNvPr id="9220" name="内容占位符 10" descr="Belfast Castle and Titanic Belfast.png"/>
          <p:cNvPicPr>
            <a:picLocks noGrp="1" noChangeAspect="1"/>
          </p:cNvPicPr>
          <p:nvPr>
            <p:ph sz="half" idx="2"/>
          </p:nvPr>
        </p:nvPicPr>
        <p:blipFill>
          <a:blip r:embed="rId2"/>
          <a:srcRect/>
          <a:stretch>
            <a:fillRect/>
          </a:stretch>
        </p:blipFill>
        <p:spPr>
          <a:xfrm>
            <a:off x="500063" y="1857375"/>
            <a:ext cx="3554412" cy="4879975"/>
          </a:xfrm>
        </p:spPr>
      </p:pic>
      <p:sp>
        <p:nvSpPr>
          <p:cNvPr id="9221" name="文本占位符 8"/>
          <p:cNvSpPr>
            <a:spLocks noGrp="1"/>
          </p:cNvSpPr>
          <p:nvPr>
            <p:ph type="body" sz="quarter" idx="3"/>
          </p:nvPr>
        </p:nvSpPr>
        <p:spPr>
          <a:xfrm>
            <a:off x="4572000" y="1214438"/>
            <a:ext cx="4114800" cy="571500"/>
          </a:xfrm>
        </p:spPr>
        <p:txBody>
          <a:bodyPr/>
          <a:lstStyle/>
          <a:p>
            <a:r>
              <a:rPr lang="en-US" altLang="zh-CN" sz="2000" b="0" smtClean="0">
                <a:latin typeface="Times New Roman" pitchFamily="18" charset="0"/>
                <a:cs typeface="Times New Roman" pitchFamily="18" charset="0"/>
              </a:rPr>
              <a:t>       Landscape and Giant’s Causeway</a:t>
            </a:r>
            <a:endParaRPr lang="zh-CN" altLang="en-US" sz="2000" b="0" smtClean="0">
              <a:latin typeface="Times New Roman" pitchFamily="18" charset="0"/>
              <a:cs typeface="Times New Roman" pitchFamily="18" charset="0"/>
            </a:endParaRPr>
          </a:p>
        </p:txBody>
      </p:sp>
      <p:pic>
        <p:nvPicPr>
          <p:cNvPr id="9222" name="内容占位符 11" descr="Landscape of Northern Ireland and the Giant's Causeway.png"/>
          <p:cNvPicPr>
            <a:picLocks noGrp="1" noChangeAspect="1"/>
          </p:cNvPicPr>
          <p:nvPr>
            <p:ph sz="quarter" idx="4"/>
          </p:nvPr>
        </p:nvPicPr>
        <p:blipFill>
          <a:blip r:embed="rId3"/>
          <a:srcRect/>
          <a:stretch>
            <a:fillRect/>
          </a:stretch>
        </p:blipFill>
        <p:spPr>
          <a:xfrm>
            <a:off x="5000625" y="1857375"/>
            <a:ext cx="3643313" cy="49339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zh-CN" dirty="0" smtClean="0">
                <a:latin typeface="Times New Roman" pitchFamily="18" charset="0"/>
              </a:rPr>
              <a:t>II.  The Colonial History of Ireland</a:t>
            </a:r>
            <a:endParaRPr lang="zh-CN" altLang="en-US" dirty="0"/>
          </a:p>
        </p:txBody>
      </p:sp>
      <p:sp>
        <p:nvSpPr>
          <p:cNvPr id="8" name="Content Placeholder 7"/>
          <p:cNvSpPr>
            <a:spLocks noGrp="1"/>
          </p:cNvSpPr>
          <p:nvPr>
            <p:ph idx="1"/>
          </p:nvPr>
        </p:nvSpPr>
        <p:spPr/>
        <p:txBody>
          <a:bodyPr/>
          <a:lstStyle/>
          <a:p>
            <a:r>
              <a:rPr lang="en-US" altLang="zh-CN" dirty="0" smtClean="0">
                <a:latin typeface="Times New Roman" pitchFamily="18" charset="0"/>
              </a:rPr>
              <a:t>The Home Rule Bill</a:t>
            </a:r>
          </a:p>
          <a:p>
            <a:r>
              <a:rPr lang="en-US" altLang="zh-CN" dirty="0" smtClean="0">
                <a:latin typeface="Times New Roman" pitchFamily="18" charset="0"/>
              </a:rPr>
              <a:t>The Easter Rising of 1916</a:t>
            </a:r>
          </a:p>
          <a:p>
            <a:r>
              <a:rPr lang="en-US" altLang="zh-CN" dirty="0" smtClean="0">
                <a:latin typeface="Times New Roman" pitchFamily="18" charset="0"/>
              </a:rPr>
              <a:t>The Sinn Fein Party</a:t>
            </a:r>
          </a:p>
          <a:p>
            <a:r>
              <a:rPr lang="en-US" altLang="zh-CN" dirty="0" smtClean="0">
                <a:latin typeface="Times New Roman" pitchFamily="18" charset="0"/>
              </a:rPr>
              <a:t>Partition of Ireland in 1921</a:t>
            </a:r>
          </a:p>
          <a:p>
            <a:r>
              <a:rPr lang="en-US" altLang="zh-CN" dirty="0" smtClean="0">
                <a:latin typeface="Times New Roman" pitchFamily="18" charset="0"/>
              </a:rPr>
              <a:t>Religious conflicts between the Irish and the British</a:t>
            </a:r>
          </a:p>
          <a:p>
            <a:endParaRPr lang="zh-CN"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1032</Words>
  <Application>Microsoft Office PowerPoint</Application>
  <PresentationFormat>On-screen Show (4:3)</PresentationFormat>
  <Paragraphs>106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《英语国家社会与文化入门》 （上册）</vt:lpstr>
      <vt:lpstr>The United Kingdom of Great Britian and Northern Ireland Unit 2 A Brief Introduction to the  United Kingdom II</vt:lpstr>
      <vt:lpstr>Quiz</vt:lpstr>
      <vt:lpstr>Focal Points</vt:lpstr>
      <vt:lpstr>The Unit Is Divided into Four  Sections</vt:lpstr>
      <vt:lpstr>I. A Brief Introduction to Northern Ireland</vt:lpstr>
      <vt:lpstr> A Brief Introduction to Northern Ireland Left: Map of the United Kingdom of Great Britain and Northern Ireland Right: map of Northern Ireland </vt:lpstr>
      <vt:lpstr>I. A Brief Introduction to Northern Ireland</vt:lpstr>
      <vt:lpstr>II.  The Colonial History of Ireland</vt:lpstr>
      <vt:lpstr>The Home Rule Bill</vt:lpstr>
      <vt:lpstr>The Home Rule Bill</vt:lpstr>
      <vt:lpstr>The Easter Rising of 1916</vt:lpstr>
      <vt:lpstr> The Easter Rising of 1916 (Below: Damage caused by the Irish Republican Army's armed rebellion  against British rule that took place on Easter Day in 1916, in Dublin) </vt:lpstr>
      <vt:lpstr>The Sinn Fein Party</vt:lpstr>
      <vt:lpstr>The Sinn Fein Party</vt:lpstr>
      <vt:lpstr>The Partition of Ireland in 1921</vt:lpstr>
      <vt:lpstr>The Religious Conflicts between the Irish and the British</vt:lpstr>
      <vt:lpstr>The Religious Conflicts Between the Irish and the British</vt:lpstr>
      <vt:lpstr>III.  Various Conflicts in Northern Ireland</vt:lpstr>
      <vt:lpstr>III. Various Conflicts in Northern Ireland</vt:lpstr>
      <vt:lpstr>The Irish Republican Army</vt:lpstr>
      <vt:lpstr>A  Campaign of Bombing and Shooting by the IRA</vt:lpstr>
      <vt:lpstr>Power-Sharing Mechanism</vt:lpstr>
      <vt:lpstr>IV. The British and Irish Governments Working     Together to Find a Solution to the Conflicts</vt:lpstr>
      <vt:lpstr>IV. The British and Irish Governments Working     Together to Find a Solution to the Conflicts</vt:lpstr>
      <vt:lpstr>The Downing Street Declaration</vt:lpstr>
      <vt:lpstr>The Good Friday Agreement</vt:lpstr>
      <vt:lpstr>Questions for Discussion</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 （上册）</dc:title>
  <dc:creator>Wang</dc:creator>
  <cp:lastModifiedBy>Wang</cp:lastModifiedBy>
  <cp:revision>38</cp:revision>
  <dcterms:created xsi:type="dcterms:W3CDTF">2015-05-21T15:49:04Z</dcterms:created>
  <dcterms:modified xsi:type="dcterms:W3CDTF">2015-11-10T18:12:03Z</dcterms:modified>
</cp:coreProperties>
</file>